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11"/>
  </p:notesMasterIdLst>
  <p:sldIdLst>
    <p:sldId id="256" r:id="rId3"/>
    <p:sldId id="583" r:id="rId4"/>
    <p:sldId id="268" r:id="rId5"/>
    <p:sldId id="584" r:id="rId6"/>
    <p:sldId id="585" r:id="rId7"/>
    <p:sldId id="586" r:id="rId8"/>
    <p:sldId id="581" r:id="rId9"/>
    <p:sldId id="58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4CC610-CF4F-E029-A794-E54F3B648B51}" name="Bethany Paquin" initials="BP" userId="S::bpaquin@lincolninst.edu::34377914-173c-4b1c-990b-7468fd3780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41"/>
    <a:srgbClr val="9349A6"/>
    <a:srgbClr val="FFAE3F"/>
    <a:srgbClr val="8FE2F7"/>
    <a:srgbClr val="BEC8F5"/>
    <a:srgbClr val="FFFFFF"/>
    <a:srgbClr val="011631"/>
    <a:srgbClr val="02152F"/>
    <a:srgbClr val="122541"/>
    <a:srgbClr val="BFC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B0952-74D2-463E-8CF8-476396012D9B}">
  <a:tblStyle styleId="{06BB0952-74D2-463E-8CF8-476396012D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01DBC7-A90D-4A0A-B9FC-B5F2A77A50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2" autoAdjust="0"/>
    <p:restoredTop sz="78338" autoAdjust="0"/>
  </p:normalViewPr>
  <p:slideViewPr>
    <p:cSldViewPr snapToGrid="0">
      <p:cViewPr varScale="1">
        <p:scale>
          <a:sx n="116" d="100"/>
          <a:sy n="116" d="100"/>
        </p:scale>
        <p:origin x="200" y="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66666666666697E-2"/>
          <c:y val="6.8702290076335895E-2"/>
          <c:w val="0.82060503639875204"/>
          <c:h val="0.83870229007633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8-45DA-B8E4-5A786F2770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8-45DA-B8E4-5A786F2770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8-45DA-B8E4-5A786F277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88128"/>
        <c:axId val="77489664"/>
      </c:barChart>
      <c:catAx>
        <c:axId val="7748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489664"/>
        <c:crosses val="autoZero"/>
        <c:auto val="1"/>
        <c:lblAlgn val="ctr"/>
        <c:lblOffset val="100"/>
        <c:noMultiLvlLbl val="0"/>
      </c:catAx>
      <c:valAx>
        <c:axId val="774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88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undworkshop.org/our-fellow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undworkshop.org/our-fellow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B77FD39-B0A0-6F13-3C75-4D1BE322D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C98066AB-D895-E711-621E-66957313A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40ADDD39-BBAA-0DD2-6FD2-1CC823D4A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i="1" dirty="0">
                <a:solidFill>
                  <a:schemeClr val="bg1"/>
                </a:solidFill>
              </a:rPr>
              <a:t>Reminder to check out our Workshop Hub! </a:t>
            </a:r>
            <a:endParaRPr lang="en-US" sz="1100" b="0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rtl="0" fontAlgn="base"/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https://www.edfundworkshop.org/our-fellows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PSW: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EdFundFellow25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8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986BF84-4193-089A-FC53-001408F8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35790170-434D-9485-E7BE-266C14389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DF7736F5-4005-46CB-BDD9-E4A334D88E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23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964CBDB-76FD-DCFE-CB63-EB16244A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5B8D4078-BBA6-54D6-FF11-90A0EFF274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ECF335EB-A019-A49D-0016-3404A5EAF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01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4C59424-29C0-176D-7B30-EFFB5A18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ADADA1A5-144B-8298-969F-A4C30F35B2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22643D3C-2241-8BF0-35FA-27C27E51D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9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38BE7F5-8774-30C3-C850-FB91D512F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EB5C9275-4742-2870-DCC0-D6C428A8D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EE4185FE-A222-3727-F287-13B6E0654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56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713E2CE-2185-6BAD-D781-158348F7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4331FCC4-CD2C-2C72-DA0D-B193D97A5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1FECD9C5-76CB-9055-5CEA-24555E799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1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A175645-3A00-BADA-7ECD-71DD004C8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de3312949_0_0:notes">
            <a:extLst>
              <a:ext uri="{FF2B5EF4-FFF2-40B4-BE49-F238E27FC236}">
                <a16:creationId xmlns:a16="http://schemas.microsoft.com/office/drawing/2014/main" id="{70BAAC31-6820-0C95-CE0C-FE817035D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de3312949_0_0:notes">
            <a:extLst>
              <a:ext uri="{FF2B5EF4-FFF2-40B4-BE49-F238E27FC236}">
                <a16:creationId xmlns:a16="http://schemas.microsoft.com/office/drawing/2014/main" id="{A768BEB1-1D07-FFE7-1F8F-0C0943131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i="1" dirty="0">
                <a:solidFill>
                  <a:schemeClr val="bg1"/>
                </a:solidFill>
              </a:rPr>
              <a:t>Reminder to check out our Workshop Hub! </a:t>
            </a:r>
            <a:endParaRPr lang="en-US" sz="1100" b="0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rtl="0" fontAlgn="base"/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https://www.edfundworkshop.org/our-fellows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PSW: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EdFundFellow25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86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71700"/>
            <a:ext cx="7772400" cy="742950"/>
          </a:xfrm>
          <a:prstGeom prst="rect">
            <a:avLst/>
          </a:prstGeom>
        </p:spPr>
        <p:txBody>
          <a:bodyPr/>
          <a:lstStyle>
            <a:lvl1pPr algn="l">
              <a:defRPr sz="2100" b="0" i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3718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Helvetica" pitchFamily="2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s-E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400550"/>
            <a:ext cx="6858000" cy="3429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kern="100" spc="38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 algn="l">
              <a:buFontTx/>
              <a:buNone/>
              <a:defRPr sz="600">
                <a:solidFill>
                  <a:schemeClr val="bg1"/>
                </a:solidFill>
              </a:defRPr>
            </a:lvl2pPr>
            <a:lvl3pPr marL="685800" indent="0" algn="l">
              <a:buFontTx/>
              <a:buNone/>
              <a:defRPr sz="600">
                <a:solidFill>
                  <a:schemeClr val="bg1"/>
                </a:solidFill>
              </a:defRPr>
            </a:lvl3pPr>
            <a:lvl4pPr marL="1028700" indent="0" algn="l">
              <a:buFontTx/>
              <a:buNone/>
              <a:defRPr sz="600">
                <a:solidFill>
                  <a:schemeClr val="bg1"/>
                </a:solidFill>
              </a:defRPr>
            </a:lvl4pPr>
            <a:lvl5pPr marL="1371600" indent="0" algn="l">
              <a:buFontTx/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 flipV="1">
            <a:off x="0" y="0"/>
            <a:ext cx="9144000" cy="1143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12" name="Picture 11" descr="LILP_LogoHorizonta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10758"/>
            <a:ext cx="2658453" cy="6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7250"/>
            <a:ext cx="8229600" cy="628650"/>
          </a:xfrm>
          <a:prstGeom prst="rect">
            <a:avLst/>
          </a:prstGeom>
        </p:spPr>
        <p:txBody>
          <a:bodyPr anchor="b"/>
          <a:lstStyle>
            <a:lvl1pPr algn="l">
              <a:defRPr sz="1350" b="0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285750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1pPr>
            <a:lvl2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2pPr>
            <a:lvl3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3pPr>
            <a:lvl4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4pPr>
            <a:lvl5pPr marL="1543050" indent="-171450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CD21F-46B2-3B35-A61A-EB7D2B9DA7BB}"/>
              </a:ext>
            </a:extLst>
          </p:cNvPr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3" name="Picture 2" descr="LILP_LogoHorizontal_White.eps">
            <a:extLst>
              <a:ext uri="{FF2B5EF4-FFF2-40B4-BE49-F238E27FC236}">
                <a16:creationId xmlns:a16="http://schemas.microsoft.com/office/drawing/2014/main" id="{19492729-E948-4A17-0109-B4FE90160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68"/>
            <a:ext cx="1485900" cy="3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3886200" cy="285750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1pPr>
            <a:lvl2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2pPr>
            <a:lvl3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3pPr>
            <a:lvl4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4pPr>
            <a:lvl5pPr marL="1543050" indent="-171450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24400" y="1714500"/>
            <a:ext cx="3886200" cy="2857500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1pPr>
            <a:lvl2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2pPr>
            <a:lvl3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3pPr>
            <a:lvl4pPr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4pPr>
            <a:lvl5pPr marL="1543050" indent="-171450">
              <a:buFont typeface="Arial"/>
              <a:buChar char="•"/>
              <a:defRPr sz="1200" b="0" i="0">
                <a:solidFill>
                  <a:srgbClr val="48535B"/>
                </a:solidFill>
                <a:latin typeface="DistrictPro-Book" panose="0200050604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7250"/>
            <a:ext cx="8229600" cy="628650"/>
          </a:xfrm>
          <a:prstGeom prst="rect">
            <a:avLst/>
          </a:prstGeom>
        </p:spPr>
        <p:txBody>
          <a:bodyPr anchor="b"/>
          <a:lstStyle>
            <a:lvl1pPr algn="l">
              <a:defRPr sz="1350" b="0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66F74D-F3B9-C69E-F8BF-513DE57B3B9A}"/>
              </a:ext>
            </a:extLst>
          </p:cNvPr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3" name="Picture 2" descr="LILP_LogoHorizontal_White.eps">
            <a:extLst>
              <a:ext uri="{FF2B5EF4-FFF2-40B4-BE49-F238E27FC236}">
                <a16:creationId xmlns:a16="http://schemas.microsoft.com/office/drawing/2014/main" id="{1E49817F-A9F1-276B-548A-C6F768FD5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68"/>
            <a:ext cx="1485900" cy="3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71553"/>
            <a:ext cx="8382000" cy="3200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DistrictPro-Book" panose="02000506040000020004" pitchFamily="2" charset="77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311253"/>
            <a:ext cx="8382000" cy="432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DistrictPro-Book" panose="02000506040000020004" pitchFamily="2" charset="77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70082-644A-7521-EBDF-D79B89316353}"/>
              </a:ext>
            </a:extLst>
          </p:cNvPr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5" name="Picture 4" descr="LILP_LogoHorizontal_White.eps">
            <a:extLst>
              <a:ext uri="{FF2B5EF4-FFF2-40B4-BE49-F238E27FC236}">
                <a16:creationId xmlns:a16="http://schemas.microsoft.com/office/drawing/2014/main" id="{B918EFB6-30AC-CCC3-4980-50BE7FB96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68"/>
            <a:ext cx="1485900" cy="3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 userDrawn="1"/>
        </p:nvGraphicFramePr>
        <p:xfrm>
          <a:off x="533400" y="1885950"/>
          <a:ext cx="80772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7250"/>
            <a:ext cx="8229600" cy="628650"/>
          </a:xfrm>
          <a:prstGeom prst="rect">
            <a:avLst/>
          </a:prstGeom>
        </p:spPr>
        <p:txBody>
          <a:bodyPr anchor="b"/>
          <a:lstStyle>
            <a:lvl1pPr algn="l">
              <a:defRPr sz="1350" b="0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12363-9449-B3E8-6742-30DD291FFDCB}"/>
              </a:ext>
            </a:extLst>
          </p:cNvPr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3" name="Picture 2" descr="LILP_LogoHorizontal_White.eps">
            <a:extLst>
              <a:ext uri="{FF2B5EF4-FFF2-40B4-BE49-F238E27FC236}">
                <a16:creationId xmlns:a16="http://schemas.microsoft.com/office/drawing/2014/main" id="{B459D11C-DB34-4134-EAC0-ECC5808AE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68"/>
            <a:ext cx="1485900" cy="3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533402" y="1828800"/>
          <a:ext cx="8077205" cy="2781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57250"/>
            <a:ext cx="8229600" cy="628650"/>
          </a:xfrm>
          <a:prstGeom prst="rect">
            <a:avLst/>
          </a:prstGeom>
        </p:spPr>
        <p:txBody>
          <a:bodyPr anchor="b"/>
          <a:lstStyle>
            <a:lvl1pPr algn="l">
              <a:defRPr sz="1350" b="0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8DB60-32F7-3552-E370-1E121A46EA48}"/>
              </a:ext>
            </a:extLst>
          </p:cNvPr>
          <p:cNvSpPr/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pic>
        <p:nvPicPr>
          <p:cNvPr id="4" name="Picture 3" descr="LILP_LogoHorizontal_White.eps">
            <a:extLst>
              <a:ext uri="{FF2B5EF4-FFF2-40B4-BE49-F238E27FC236}">
                <a16:creationId xmlns:a16="http://schemas.microsoft.com/office/drawing/2014/main" id="{DE3F9119-4B11-9943-5974-32FEAA4E9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068"/>
            <a:ext cx="1485900" cy="3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57250"/>
            <a:ext cx="7772400" cy="628650"/>
          </a:xfrm>
          <a:prstGeom prst="rect">
            <a:avLst/>
          </a:prstGeom>
        </p:spPr>
        <p:txBody>
          <a:bodyPr/>
          <a:lstStyle>
            <a:lvl1pPr algn="l">
              <a:defRPr sz="2700" b="0" i="0" baseline="0">
                <a:solidFill>
                  <a:schemeClr val="accent2"/>
                </a:solidFill>
                <a:latin typeface="Helvetica" pitchFamily="2" charset="0"/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57350"/>
            <a:ext cx="7772400" cy="1200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675" b="0" i="0" spc="75" baseline="0">
                <a:solidFill>
                  <a:srgbClr val="FFFFFF"/>
                </a:solidFill>
                <a:latin typeface="Helvetica" pitchFamily="2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87335" y="52641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572000"/>
            <a:ext cx="6858000" cy="3429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600" b="0" i="0" kern="100" spc="38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 algn="l">
              <a:buFontTx/>
              <a:buNone/>
              <a:defRPr sz="600">
                <a:solidFill>
                  <a:schemeClr val="bg1"/>
                </a:solidFill>
              </a:defRPr>
            </a:lvl2pPr>
            <a:lvl3pPr marL="685800" indent="0" algn="l">
              <a:buFontTx/>
              <a:buNone/>
              <a:defRPr sz="600">
                <a:solidFill>
                  <a:schemeClr val="bg1"/>
                </a:solidFill>
              </a:defRPr>
            </a:lvl3pPr>
            <a:lvl4pPr marL="1028700" indent="0" algn="l">
              <a:buFontTx/>
              <a:buNone/>
              <a:defRPr sz="600">
                <a:solidFill>
                  <a:schemeClr val="bg1"/>
                </a:solidFill>
              </a:defRPr>
            </a:lvl4pPr>
            <a:lvl5pPr marL="1371600" indent="0" algn="l">
              <a:buFontTx/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ILP_LogoHorizonta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70198"/>
            <a:ext cx="2064914" cy="4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 txBox="1">
            <a:spLocks noChangeArrowheads="1"/>
          </p:cNvSpPr>
          <p:nvPr userDrawn="1"/>
        </p:nvSpPr>
        <p:spPr>
          <a:xfrm>
            <a:off x="7696200" y="4914900"/>
            <a:ext cx="1295400" cy="2286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8535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95F0FB-10D1-4F91-96C3-7A249518A3C7}" type="slidenum">
              <a:rPr lang="en-US" altLang="en-US" sz="675" smtClean="0"/>
              <a:pPr algn="r">
                <a:defRPr/>
              </a:pPr>
              <a:t>‹#›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39449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ＭＳ Ｐゴシック" pitchFamily="10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ＭＳ Ｐゴシック" pitchFamily="10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ＭＳ Ｐゴシック" pitchFamily="10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006600"/>
          </a:solidFill>
          <a:latin typeface="Arial" charset="0"/>
          <a:ea typeface="ＭＳ Ｐゴシック" pitchFamily="10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6600"/>
          </a:solidFill>
          <a:latin typeface="+mn-lt"/>
          <a:ea typeface="MS PGothic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FF0000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" y="0"/>
            <a:ext cx="9512170" cy="5182899"/>
          </a:xfrm>
          <a:prstGeom prst="rect">
            <a:avLst/>
          </a:prstGeom>
          <a:solidFill>
            <a:srgbClr val="011631">
              <a:alpha val="9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 Oriya" panose="020B0502040504020204" pitchFamily="34" charset="0"/>
              <a:cs typeface="Noto Sans Oriya" panose="020B0502040504020204" pitchFamily="34" charset="0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1818" y="1351244"/>
            <a:ext cx="8316881" cy="1107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"/>
                <a:ea typeface="Public Sans"/>
                <a:cs typeface="Public Sans"/>
                <a:sym typeface="Public Sans"/>
              </a:rPr>
              <a:t>Talking the Talk: Making Research Understandable</a:t>
            </a:r>
            <a:endParaRPr sz="3000" b="1" dirty="0">
              <a:solidFill>
                <a:schemeClr val="bg1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" name="Google Shape;61;p13"/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/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43506F00-AFC1-6F14-4C12-9E2F9BA9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066"/>
            <a:ext cx="1176154" cy="882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AB8E7-049A-7171-7BF0-B92301AB932E}"/>
              </a:ext>
            </a:extLst>
          </p:cNvPr>
          <p:cNvSpPr txBox="1"/>
          <p:nvPr/>
        </p:nvSpPr>
        <p:spPr>
          <a:xfrm>
            <a:off x="221284" y="2754879"/>
            <a:ext cx="781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>
                <a:solidFill>
                  <a:srgbClr val="FFAE3F"/>
                </a:solidFill>
                <a:latin typeface=""/>
              </a:rPr>
              <a:t>EdFund</a:t>
            </a:r>
            <a:r>
              <a:rPr lang="en-US" sz="1800" b="1" dirty="0">
                <a:solidFill>
                  <a:srgbClr val="FFAE3F"/>
                </a:solidFill>
                <a:latin typeface=""/>
              </a:rPr>
              <a:t> Policy Fellows Workshop #6</a:t>
            </a:r>
          </a:p>
          <a:p>
            <a:pPr lvl="0"/>
            <a:r>
              <a:rPr lang="en-US" sz="1800" dirty="0">
                <a:solidFill>
                  <a:srgbClr val="FFAE3F"/>
                </a:solidFill>
                <a:latin typeface=""/>
              </a:rPr>
              <a:t>February 19</a:t>
            </a:r>
            <a:r>
              <a:rPr lang="en-US" sz="1800" baseline="30000" dirty="0">
                <a:solidFill>
                  <a:srgbClr val="FFAE3F"/>
                </a:solidFill>
                <a:latin typeface=""/>
              </a:rPr>
              <a:t>th</a:t>
            </a:r>
            <a:r>
              <a:rPr lang="en-US" sz="1800" dirty="0">
                <a:solidFill>
                  <a:srgbClr val="FFAE3F"/>
                </a:solidFill>
                <a:latin typeface=""/>
              </a:rPr>
              <a:t>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3611A017-4E00-DE28-B971-D3EE95BE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C000FD01-BE85-5211-4121-551EACFAA2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627" y="160921"/>
            <a:ext cx="4679956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AEFP! 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08D46A35-E6EC-FB97-8FB3-13DF4FAAE7D0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8D30F4EE-7D30-7BF0-95F5-1B5E3E38FBDC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FB176F68-D470-F570-CFAF-9ADFCC47B453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4033B67B-A1C1-FFEA-8581-039593008A51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713969DD-9080-AA7F-FAA7-B1F3D50D820A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ED04C2AE-9414-21BC-29F9-7EF505A4C4BE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BC4B7974-33F9-07B9-A58B-11252DD57FB9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D7999BF1-8868-A7DC-5D98-BCB09A3CADC3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D63FEF1B-A584-7D03-6F2D-BAA832D2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B0E86-5282-3744-C9CC-C6F29777DD9B}"/>
              </a:ext>
            </a:extLst>
          </p:cNvPr>
          <p:cNvSpPr txBox="1"/>
          <p:nvPr/>
        </p:nvSpPr>
        <p:spPr>
          <a:xfrm>
            <a:off x="316823" y="995143"/>
            <a:ext cx="7829197" cy="20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  <a:buClr>
                <a:srgbClr val="FFFFFF"/>
              </a:buClr>
            </a:pPr>
            <a:r>
              <a:rPr lang="en-US" sz="2200" b="1" i="0" u="none" strike="noStrike" dirty="0" err="1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EdFund</a:t>
            </a:r>
            <a:r>
              <a:rPr lang="en-US" sz="2200" b="1" i="0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 Events!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March 18th – Fellows Workshop, 9:30am-4pm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dirty="0">
                <a:solidFill>
                  <a:srgbClr val="FFFFFF"/>
                </a:solidFill>
                <a:latin typeface="Aptos" panose="020B0004020202020204" pitchFamily="34" charset="0"/>
              </a:rPr>
              <a:t>March 19</a:t>
            </a:r>
            <a:r>
              <a:rPr lang="en-US" sz="2200" baseline="30000" dirty="0">
                <a:solidFill>
                  <a:srgbClr val="FFFFFF"/>
                </a:solidFill>
                <a:latin typeface="Aptos" panose="020B0004020202020204" pitchFamily="34" charset="0"/>
              </a:rPr>
              <a:t>th</a:t>
            </a:r>
            <a:r>
              <a:rPr lang="en-US" sz="2200" dirty="0">
                <a:solidFill>
                  <a:srgbClr val="FFFFFF"/>
                </a:solidFill>
                <a:latin typeface="Aptos" panose="020B0004020202020204" pitchFamily="34" charset="0"/>
              </a:rPr>
              <a:t> – </a:t>
            </a:r>
            <a:r>
              <a:rPr lang="en-US" sz="2200" dirty="0" err="1">
                <a:solidFill>
                  <a:srgbClr val="FFFFFF"/>
                </a:solidFill>
                <a:latin typeface="Aptos" panose="020B0004020202020204" pitchFamily="34" charset="0"/>
              </a:rPr>
              <a:t>EdFund</a:t>
            </a:r>
            <a:r>
              <a:rPr lang="en-US" sz="2200" dirty="0">
                <a:solidFill>
                  <a:srgbClr val="FFFFFF"/>
                </a:solidFill>
                <a:latin typeface="Aptos" panose="020B0004020202020204" pitchFamily="34" charset="0"/>
              </a:rPr>
              <a:t> Happy Hour at the Palm, 6:30-7:30pm</a:t>
            </a: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March 20</a:t>
            </a:r>
            <a:r>
              <a:rPr lang="en-US" sz="2200" b="0" i="0" baseline="30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US" sz="22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– </a:t>
            </a:r>
            <a:r>
              <a:rPr lang="en-US" sz="2200" b="0" i="0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</a:t>
            </a:r>
            <a:r>
              <a:rPr lang="en-US" sz="2200" dirty="0" err="1">
                <a:solidFill>
                  <a:srgbClr val="FFFFFF"/>
                </a:solidFill>
                <a:latin typeface="Aptos" panose="020B0004020202020204" pitchFamily="34" charset="0"/>
              </a:rPr>
              <a:t>dFund</a:t>
            </a:r>
            <a:r>
              <a:rPr lang="en-US" sz="2200" dirty="0">
                <a:solidFill>
                  <a:srgbClr val="FFFFFF"/>
                </a:solidFill>
                <a:latin typeface="Aptos" panose="020B0004020202020204" pitchFamily="34" charset="0"/>
              </a:rPr>
              <a:t> Lunch Panel at the Palm, 11:45-1:45pm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logo with blue squares&#10;&#10;AI-generated content may be incorrect.">
            <a:extLst>
              <a:ext uri="{FF2B5EF4-FFF2-40B4-BE49-F238E27FC236}">
                <a16:creationId xmlns:a16="http://schemas.microsoft.com/office/drawing/2014/main" id="{0664812B-5E47-6A0E-2F1A-9C2091C5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04" y="109371"/>
            <a:ext cx="725695" cy="725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B04245-AB08-CD5B-7778-5F1964A51876}"/>
              </a:ext>
            </a:extLst>
          </p:cNvPr>
          <p:cNvSpPr txBox="1"/>
          <p:nvPr/>
        </p:nvSpPr>
        <p:spPr>
          <a:xfrm>
            <a:off x="316836" y="3371843"/>
            <a:ext cx="7696465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650"/>
              </a:lnSpc>
              <a:buNone/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Drink Menu!</a:t>
            </a:r>
            <a:endParaRPr lang="en-US" sz="2000" b="0" i="0" dirty="0">
              <a:solidFill>
                <a:schemeClr val="accent6"/>
              </a:solidFill>
              <a:effectLst/>
              <a:latin typeface="Segoe UI" panose="020B05020402040202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Beer Reviewed (beer options) 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Second reviewer options (wine options)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Double Blind (Cocktail options - The Meta Mule &amp; Funding Fizz)</a:t>
            </a:r>
          </a:p>
        </p:txBody>
      </p:sp>
    </p:spTree>
    <p:extLst>
      <p:ext uri="{BB962C8B-B14F-4D97-AF65-F5344CB8AC3E}">
        <p14:creationId xmlns:p14="http://schemas.microsoft.com/office/powerpoint/2010/main" val="132966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927C2FB3-4C55-C2B1-76D5-4010CCF75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530DFC1-0739-B01A-DEBC-AB4EF53300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3362" y="221610"/>
            <a:ext cx="7157276" cy="5847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School Finance Policy Workshop Series</a:t>
            </a:r>
            <a:endParaRPr sz="26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4760B802-EADB-E676-BFFA-4E3BCBBBA504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41EE8AE0-17CB-D5A9-0ABD-D244D4D858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1935" y="1090837"/>
            <a:ext cx="7856245" cy="3877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1 </a:t>
            </a:r>
            <a:r>
              <a:rPr lang="en-US" sz="2000" dirty="0">
                <a:solidFill>
                  <a:schemeClr val="bg1"/>
                </a:solidFill>
              </a:rPr>
              <a:t>- Aug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Ed Funding Policy Deep Dive (Zahava)</a:t>
            </a: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2</a:t>
            </a:r>
            <a:r>
              <a:rPr lang="en-US" sz="2000" dirty="0">
                <a:solidFill>
                  <a:schemeClr val="bg1"/>
                </a:solidFill>
              </a:rPr>
              <a:t> - Sept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Understanding the Policy Landscape</a:t>
            </a: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3</a:t>
            </a:r>
            <a:r>
              <a:rPr lang="en-US" sz="2000" dirty="0">
                <a:solidFill>
                  <a:schemeClr val="bg1"/>
                </a:solidFill>
              </a:rPr>
              <a:t> - Oct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In-Person Panel with </a:t>
            </a:r>
            <a:r>
              <a:rPr lang="en-US" sz="2000" dirty="0" err="1">
                <a:solidFill>
                  <a:schemeClr val="bg1"/>
                </a:solidFill>
              </a:rPr>
              <a:t>EdFund</a:t>
            </a:r>
            <a:r>
              <a:rPr lang="en-US" sz="2000" dirty="0">
                <a:solidFill>
                  <a:schemeClr val="bg1"/>
                </a:solidFill>
              </a:rPr>
              <a:t> Board!</a:t>
            </a: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4</a:t>
            </a:r>
            <a:r>
              <a:rPr lang="en-US" sz="2000" dirty="0">
                <a:solidFill>
                  <a:schemeClr val="bg1"/>
                </a:solidFill>
              </a:rPr>
              <a:t> - Nov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Data </a:t>
            </a:r>
            <a:r>
              <a:rPr lang="en-US" sz="2000" dirty="0" err="1">
                <a:solidFill>
                  <a:schemeClr val="bg1"/>
                </a:solidFill>
              </a:rPr>
              <a:t>Hygeine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edfinr</a:t>
            </a:r>
            <a:r>
              <a:rPr lang="en-US" sz="2000" dirty="0">
                <a:solidFill>
                  <a:schemeClr val="bg1"/>
                </a:solidFill>
              </a:rPr>
              <a:t> with Alex Spurrier)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5</a:t>
            </a:r>
            <a:r>
              <a:rPr lang="en-US" sz="2000" dirty="0">
                <a:solidFill>
                  <a:schemeClr val="bg1"/>
                </a:solidFill>
              </a:rPr>
              <a:t> - Jan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Influencing Policy (Colorado advocates)</a:t>
            </a: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Workshop 6 </a:t>
            </a:r>
            <a:r>
              <a:rPr lang="en-US" sz="2000" dirty="0">
                <a:solidFill>
                  <a:schemeClr val="accent3"/>
                </a:solidFill>
              </a:rPr>
              <a:t>- Feb</a:t>
            </a:r>
            <a:r>
              <a:rPr lang="en-US" sz="2000" b="1" dirty="0">
                <a:solidFill>
                  <a:schemeClr val="accent3"/>
                </a:solidFill>
              </a:rPr>
              <a:t>: </a:t>
            </a:r>
            <a:r>
              <a:rPr lang="en-US" sz="2000" dirty="0">
                <a:solidFill>
                  <a:schemeClr val="accent3"/>
                </a:solidFill>
              </a:rPr>
              <a:t>Communicating Research (today!!)</a:t>
            </a: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7</a:t>
            </a:r>
            <a:r>
              <a:rPr lang="en-US" sz="2000" dirty="0">
                <a:solidFill>
                  <a:schemeClr val="bg1"/>
                </a:solidFill>
              </a:rPr>
              <a:t> - March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In-Person pre-AEFP workshop</a:t>
            </a: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Workshop 8</a:t>
            </a:r>
            <a:r>
              <a:rPr lang="en-US" sz="2000" dirty="0">
                <a:solidFill>
                  <a:schemeClr val="bg1"/>
                </a:solidFill>
              </a:rPr>
              <a:t> - April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Engaging with the Press (journalists)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E5181C28-9094-59ED-A13A-DE64EFE57B4F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359526E0-9A0F-8E14-534E-512911F0D727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BA92D8D3-1D67-5554-DB8B-36C3B4E18AC9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B00DF6D1-6B83-637A-9866-AABE590E742F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7AEEBE40-3833-3B5A-4AEB-905A150F1FA3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7B46BC23-2CF8-C416-228E-21FEA4A24154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658FB015-43B3-0C6C-E272-A5572BBDC4BB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D8900766-8564-BE90-A1D0-57D9C93B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D9D991FF-18DB-B31E-7D48-A59DBF04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2AC48FFB-07DC-9313-5210-6523790C6A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627" y="160921"/>
            <a:ext cx="4679956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Hari Sevugan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44774E3D-8119-7E7F-84E7-0CA2544DDAC3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BE344CDE-45E5-17DF-6DC9-0208C05D1F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55" y="1020408"/>
            <a:ext cx="4519176" cy="3570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indent="0" algn="l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Selected Roles</a:t>
            </a:r>
            <a:endParaRPr lang="en-US" sz="2000" dirty="0">
              <a:solidFill>
                <a:schemeClr val="bg1"/>
              </a:solidFill>
            </a:endParaRPr>
          </a:p>
          <a:p>
            <a:pPr algn="l" fontAlgn="base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Senior spokesman, Obama–Biden presidential campaign </a:t>
            </a:r>
          </a:p>
          <a:p>
            <a:pPr algn="l" fontAlgn="base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National Press Secretary, Democratic National Committee </a:t>
            </a:r>
          </a:p>
          <a:p>
            <a:pPr algn="l" fontAlgn="base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Deputy Campaign Manager, Pete Buttigieg 2020 campaign </a:t>
            </a:r>
          </a:p>
          <a:p>
            <a:pPr algn="l" fontAlgn="base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Partner, 270 Strategies political consulting firm </a:t>
            </a:r>
          </a:p>
          <a:p>
            <a:pPr algn="l" fontAlgn="base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Founding partner, Narrator strategic communications firm </a:t>
            </a:r>
          </a:p>
        </p:txBody>
      </p: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6D1048E4-4115-D676-D672-93FB5529327E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5AD79597-6490-8148-B335-5E397E6BCCEB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D31188A1-D3C2-353F-AB01-631587260DFB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B021498F-1794-D2A3-3252-18EE7C2F3A0E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674EF526-F27C-692A-104A-19E005AEDD34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61A4D2C0-D998-AF29-AAC5-D90B0A394EA4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A04556E4-10F4-628E-D0FE-635FA38327B5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BD9E4476-6C1F-2124-ADEC-188141AE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E28428F7-A9FB-0B58-88EB-F459713D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F06ACD09-0A90-8A75-0A01-62162D5D13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627" y="160921"/>
            <a:ext cx="4679956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Bethany Little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509F14A3-8F92-448C-FB52-FFCC442F1C46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3F96C864-8E70-7C1E-944A-967BC73743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6977" y="1164171"/>
            <a:ext cx="4857502" cy="326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indent="0" algn="l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</a:rPr>
              <a:t>Selected Roles</a:t>
            </a:r>
          </a:p>
          <a:p>
            <a:pPr marL="571500" indent="-4572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Managing Principal, </a:t>
            </a:r>
            <a:r>
              <a:rPr lang="en-US" sz="2000" dirty="0" err="1">
                <a:solidFill>
                  <a:schemeClr val="bg1"/>
                </a:solidFill>
                <a:latin typeface="Aptos" panose="020B0004020202020204" pitchFamily="34" charset="0"/>
              </a:rPr>
              <a:t>EducationCounsel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4572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Chief Education Counsel, U.S. Senate HELP Committee </a:t>
            </a:r>
          </a:p>
          <a:p>
            <a:pPr marL="571500" indent="-4572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White House Domestic Policy Council staff </a:t>
            </a:r>
          </a:p>
          <a:p>
            <a:pPr marL="571500" indent="-4572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Managing Partner, America Achieves </a:t>
            </a:r>
          </a:p>
          <a:p>
            <a:pPr marL="571500" indent="-457200" algn="l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Vice President for Policy &amp; Advocacy, Alliance for Excellent Education </a:t>
            </a:r>
          </a:p>
        </p:txBody>
      </p: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F2976A6F-4B7F-87C2-5206-75734082AECB}"/>
              </a:ext>
            </a:extLst>
          </p:cNvPr>
          <p:cNvGrpSpPr/>
          <p:nvPr/>
        </p:nvGrpSpPr>
        <p:grpSpPr>
          <a:xfrm>
            <a:off x="8165099" y="368499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9F62D82C-7D05-AB58-B26A-DE65479BF337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F7416AD2-6B40-F8D0-7F98-FB27F2571A67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2BA48DBF-AB6B-0193-8943-242C3414A359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48E8F02C-5FC7-84EE-A72F-CF7E5FBF3657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F12CBE30-2B02-3E95-48EF-796127877713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27C7F3BA-01C2-AEC9-0104-47BEEB61D4A0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C5286F12-007A-CE5E-072E-7C590C68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C7C62B62-9797-FC1C-7737-0A2C5909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037048FE-14A3-EAFA-999D-BAB05931735C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7BD6F774-FCCF-876C-E5FC-F8BB3E7175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4079" y="1107354"/>
            <a:ext cx="4945364" cy="1877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indent="0" algn="l" fontAlgn="base"/>
            <a:r>
              <a:rPr lang="en-US" sz="2200" dirty="0">
                <a:solidFill>
                  <a:schemeClr val="bg1"/>
                </a:solidFill>
                <a:latin typeface="Aptos" panose="020B0004020202020204" pitchFamily="34" charset="0"/>
              </a:rPr>
              <a:t>Using Candelaria et al (2024), collaborate with your group to draft a few brief talking points that distill and communicate the paper’s findings for specific audiences: </a:t>
            </a:r>
          </a:p>
        </p:txBody>
      </p: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3C712EE6-2A48-3C3A-F68C-59DCB8513F9E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CE49587C-6500-4914-01F8-7B4151FF347D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2EA93691-E445-5DFD-523F-39BE4AD084F5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86221772-722C-73FA-6876-ADC64402A037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B917FC4A-446E-6644-87E4-8521DD79883D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B9CB3D4B-9015-E707-F2C0-0AA5F054C954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BDB74635-5769-C339-C854-D9FC41B7D245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D41B19F0-1566-B156-B4BD-DF937CE2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D37A1-E2CC-2EBD-D8B3-CA23A4BEF483}"/>
              </a:ext>
            </a:extLst>
          </p:cNvPr>
          <p:cNvSpPr txBox="1"/>
          <p:nvPr/>
        </p:nvSpPr>
        <p:spPr>
          <a:xfrm>
            <a:off x="277974" y="3190932"/>
            <a:ext cx="77353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ptos" panose="020B0004020202020204" pitchFamily="34" charset="0"/>
              </a:rPr>
              <a:t>Break Out Rm 1 = Policymakers &amp; Advocates </a:t>
            </a:r>
          </a:p>
          <a:p>
            <a:pPr marL="285750" indent="-28575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  <a:latin typeface="Aptos" panose="020B0004020202020204" pitchFamily="34" charset="0"/>
              </a:rPr>
              <a:t>Break Out Rm 2 = Journalists </a:t>
            </a:r>
          </a:p>
          <a:p>
            <a:pPr marL="285750" indent="-28575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Break Out Rm 13= School communities (ex. PTAs, School Boards)  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893B8EE3-ED76-47E2-B6EA-A5395D0EC2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6966" y="160922"/>
            <a:ext cx="4679956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Time to Practice!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pic>
        <p:nvPicPr>
          <p:cNvPr id="8" name="Picture 7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2A8D23AA-7D2F-1719-865F-D488D612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105" y="207565"/>
            <a:ext cx="3382993" cy="19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BCDB894C-8066-C8D3-9A5C-BE0173BF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9D926CB0-FC17-1DCA-836C-4FB25DF24A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33705" y="161401"/>
            <a:ext cx="6140503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Candelaria &amp; colleagues (2024)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C553220D-AE5A-A06D-8863-D490D9058783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B040F43F-D281-009E-DC94-AA0CD75B9E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902" y="1195630"/>
            <a:ext cx="8020033" cy="3877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Motivation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Limited causal research regarding how school-level, student-based budgeting (SBB) funding allocations within a district affect student outcomes and the need to identify the specific mechanisms that explain these results </a:t>
            </a:r>
          </a:p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Policy Context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Compares student outcomes from before and after implementation of SBB (which includes weighted student funding (WSF) + site-based budgeting) </a:t>
            </a:r>
          </a:p>
          <a:p>
            <a:pPr marL="857250" lvl="1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2015-2016 SY = First year of SBB implementation  </a:t>
            </a:r>
          </a:p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Research Design</a:t>
            </a: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 Concurrent embedded mixed methods design! </a:t>
            </a:r>
          </a:p>
          <a:p>
            <a:pPr marL="857250" lvl="1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Quant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Synthetic difference-in-differences (SDID) approach (2 RQs) </a:t>
            </a:r>
          </a:p>
          <a:p>
            <a:pPr marL="857250" lvl="1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Qual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Interviews with Principals (1 RQ) </a:t>
            </a:r>
          </a:p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Sample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61 elementary schools within 1 large, urban school district in the Southeast US </a:t>
            </a:r>
          </a:p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Data Sources</a:t>
            </a: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  </a:t>
            </a:r>
          </a:p>
          <a:p>
            <a:pPr marL="857250" lvl="1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Quant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School- &amp; student-level data including test scores, attendance, and disciplinary records from 2011-12 to 2021-2022  </a:t>
            </a:r>
          </a:p>
          <a:p>
            <a:pPr marL="857250" lvl="1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bg1"/>
                </a:solidFill>
                <a:latin typeface="Aptos" panose="020B0004020202020204" pitchFamily="34" charset="0"/>
              </a:rPr>
              <a:t>Qual: 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11 semi-structured interviews with elementary school Principals (18% of quant sample) in 2021-2022 SY. 6 in high-dosage schools, 5 in low-dosage </a:t>
            </a:r>
          </a:p>
          <a:p>
            <a:pPr marL="400050" indent="-285750" algn="l" fontAlgn="base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3"/>
                </a:solidFill>
                <a:latin typeface="Aptos" panose="020B0004020202020204" pitchFamily="34" charset="0"/>
              </a:rPr>
              <a:t>Findings</a:t>
            </a:r>
            <a:r>
              <a:rPr lang="en-US" sz="1500" dirty="0">
                <a:solidFill>
                  <a:schemeClr val="bg1"/>
                </a:solidFill>
                <a:latin typeface="Aptos" panose="020B0004020202020204" pitchFamily="34" charset="0"/>
              </a:rPr>
              <a:t>: Th</a:t>
            </a:r>
            <a:r>
              <a:rPr lang="en-US" sz="1500" i="1" dirty="0">
                <a:solidFill>
                  <a:schemeClr val="bg1"/>
                </a:solidFill>
                <a:latin typeface="Aptos" panose="020B0004020202020204" pitchFamily="34" charset="0"/>
              </a:rPr>
              <a:t>at’s up to you to translate!!</a:t>
            </a:r>
          </a:p>
        </p:txBody>
      </p: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4FBFF74A-72DF-3C8C-BEFB-A5D5FBF7C8E5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FC888ADA-8E2D-007B-3A1E-BF78D5405501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0F9BD9A4-0821-DDED-39FC-F8FEF5551086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F3906991-882A-C164-B016-B2B07FE15DBD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9081D8AA-0D99-6DD2-68CF-4102D356F8B4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7C23BD9D-28A2-07E5-CADB-6FD4CA07F4CB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E20ECDE7-8275-2E85-2555-6DEEEBA723FA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CD473798-0206-24BE-1C4A-DB9BE3EC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  <p:pic>
        <p:nvPicPr>
          <p:cNvPr id="4" name="Picture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4AFD9D86-D28F-DD70-E2C2-972345F7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711">
            <a:off x="7291955" y="232498"/>
            <a:ext cx="1746289" cy="10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4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09358374-D644-E384-6405-98A65815E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35CA8B4D-0F28-80E6-7E32-C5956866F2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627" y="160921"/>
            <a:ext cx="4679956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AE3F"/>
                </a:solidFill>
                <a:latin typeface=""/>
                <a:ea typeface="Public Sans"/>
                <a:cs typeface="Public Sans"/>
                <a:sym typeface="Public Sans"/>
              </a:rPr>
              <a:t>AEFP Reminders</a:t>
            </a:r>
            <a:endParaRPr sz="3000" b="1" dirty="0">
              <a:solidFill>
                <a:srgbClr val="FFAE3F"/>
              </a:solidFill>
              <a:latin typeface="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29E72E61-2099-627F-BE9E-EB56C0CFDFBF}"/>
              </a:ext>
            </a:extLst>
          </p:cNvPr>
          <p:cNvCxnSpPr/>
          <p:nvPr/>
        </p:nvCxnSpPr>
        <p:spPr>
          <a:xfrm>
            <a:off x="-1" y="901182"/>
            <a:ext cx="8316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" name="Google Shape;61;p13">
            <a:extLst>
              <a:ext uri="{FF2B5EF4-FFF2-40B4-BE49-F238E27FC236}">
                <a16:creationId xmlns:a16="http://schemas.microsoft.com/office/drawing/2014/main" id="{CB6BA113-B68B-149A-C36B-67D0BB88E89B}"/>
              </a:ext>
            </a:extLst>
          </p:cNvPr>
          <p:cNvGrpSpPr/>
          <p:nvPr/>
        </p:nvGrpSpPr>
        <p:grpSpPr>
          <a:xfrm>
            <a:off x="8165099" y="0"/>
            <a:ext cx="303600" cy="5154300"/>
            <a:chOff x="8165099" y="0"/>
            <a:chExt cx="303600" cy="5154300"/>
          </a:xfrm>
        </p:grpSpPr>
        <p:cxnSp>
          <p:nvCxnSpPr>
            <p:cNvPr id="62" name="Google Shape;62;p13">
              <a:extLst>
                <a:ext uri="{FF2B5EF4-FFF2-40B4-BE49-F238E27FC236}">
                  <a16:creationId xmlns:a16="http://schemas.microsoft.com/office/drawing/2014/main" id="{CF34F755-3890-7459-295E-5A47968989CD}"/>
                </a:ext>
              </a:extLst>
            </p:cNvPr>
            <p:cNvCxnSpPr/>
            <p:nvPr/>
          </p:nvCxnSpPr>
          <p:spPr>
            <a:xfrm>
              <a:off x="8316900" y="0"/>
              <a:ext cx="0" cy="5154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Google Shape;63;p13">
              <a:extLst>
                <a:ext uri="{FF2B5EF4-FFF2-40B4-BE49-F238E27FC236}">
                  <a16:creationId xmlns:a16="http://schemas.microsoft.com/office/drawing/2014/main" id="{058E8F7B-5951-2141-F75F-0BF8325BEC45}"/>
                </a:ext>
              </a:extLst>
            </p:cNvPr>
            <p:cNvSpPr/>
            <p:nvPr/>
          </p:nvSpPr>
          <p:spPr>
            <a:xfrm rot="5400000">
              <a:off x="8165099" y="2945649"/>
              <a:ext cx="303600" cy="303600"/>
            </a:xfrm>
            <a:prstGeom prst="ellipse">
              <a:avLst/>
            </a:prstGeom>
            <a:solidFill>
              <a:srgbClr val="116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>
              <a:extLst>
                <a:ext uri="{FF2B5EF4-FFF2-40B4-BE49-F238E27FC236}">
                  <a16:creationId xmlns:a16="http://schemas.microsoft.com/office/drawing/2014/main" id="{A60EB232-BE1F-D30F-2117-83DD606B0443}"/>
                </a:ext>
              </a:extLst>
            </p:cNvPr>
            <p:cNvSpPr/>
            <p:nvPr/>
          </p:nvSpPr>
          <p:spPr>
            <a:xfrm rot="5400000">
              <a:off x="8165099" y="3315364"/>
              <a:ext cx="303600" cy="303600"/>
            </a:xfrm>
            <a:prstGeom prst="ellipse">
              <a:avLst/>
            </a:prstGeom>
            <a:solidFill>
              <a:srgbClr val="8FE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>
              <a:extLst>
                <a:ext uri="{FF2B5EF4-FFF2-40B4-BE49-F238E27FC236}">
                  <a16:creationId xmlns:a16="http://schemas.microsoft.com/office/drawing/2014/main" id="{0A02126C-0F5B-57AC-6BD3-E96E3A1ABDB1}"/>
                </a:ext>
              </a:extLst>
            </p:cNvPr>
            <p:cNvSpPr/>
            <p:nvPr/>
          </p:nvSpPr>
          <p:spPr>
            <a:xfrm rot="5400000">
              <a:off x="8165099" y="3685079"/>
              <a:ext cx="303600" cy="303600"/>
            </a:xfrm>
            <a:prstGeom prst="ellipse">
              <a:avLst/>
            </a:prstGeom>
            <a:solidFill>
              <a:srgbClr val="BEC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>
              <a:extLst>
                <a:ext uri="{FF2B5EF4-FFF2-40B4-BE49-F238E27FC236}">
                  <a16:creationId xmlns:a16="http://schemas.microsoft.com/office/drawing/2014/main" id="{A21A5FBE-DF1B-CE92-1487-A181DC354A4D}"/>
                </a:ext>
              </a:extLst>
            </p:cNvPr>
            <p:cNvSpPr/>
            <p:nvPr/>
          </p:nvSpPr>
          <p:spPr>
            <a:xfrm rot="5400000">
              <a:off x="8165099" y="4054795"/>
              <a:ext cx="303600" cy="303600"/>
            </a:xfrm>
            <a:prstGeom prst="ellipse">
              <a:avLst/>
            </a:prstGeom>
            <a:solidFill>
              <a:srgbClr val="924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>
              <a:extLst>
                <a:ext uri="{FF2B5EF4-FFF2-40B4-BE49-F238E27FC236}">
                  <a16:creationId xmlns:a16="http://schemas.microsoft.com/office/drawing/2014/main" id="{4BBBA86D-EE89-C224-A22B-EB331FA096BA}"/>
                </a:ext>
              </a:extLst>
            </p:cNvPr>
            <p:cNvSpPr/>
            <p:nvPr/>
          </p:nvSpPr>
          <p:spPr>
            <a:xfrm rot="5400000">
              <a:off x="8165099" y="4424510"/>
              <a:ext cx="303600" cy="303600"/>
            </a:xfrm>
            <a:prstGeom prst="ellipse">
              <a:avLst/>
            </a:prstGeom>
            <a:solidFill>
              <a:srgbClr val="FFA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logo with a light bulb and text&#10;&#10;AI-generated content may be incorrect.">
            <a:extLst>
              <a:ext uri="{FF2B5EF4-FFF2-40B4-BE49-F238E27FC236}">
                <a16:creationId xmlns:a16="http://schemas.microsoft.com/office/drawing/2014/main" id="{0C7F0B3C-4838-724A-2DDC-CE4D98A23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2" y="0"/>
            <a:ext cx="1076296" cy="80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0F875-D7D0-8D56-C2BB-1350EA0AE29B}"/>
              </a:ext>
            </a:extLst>
          </p:cNvPr>
          <p:cNvSpPr txBox="1"/>
          <p:nvPr/>
        </p:nvSpPr>
        <p:spPr>
          <a:xfrm>
            <a:off x="663050" y="1401957"/>
            <a:ext cx="6182699" cy="308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All rooms are booked at Club Quarters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Please keep receipts for airfare reimbursement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Follow up email will include more details for our in-person workshop in March!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200" dirty="0"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If you need to request a laptop for the workshop, email Shrien by end of February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logo with blue squares&#10;&#10;AI-generated content may be incorrect.">
            <a:extLst>
              <a:ext uri="{FF2B5EF4-FFF2-40B4-BE49-F238E27FC236}">
                <a16:creationId xmlns:a16="http://schemas.microsoft.com/office/drawing/2014/main" id="{5BC066CB-43DB-EE60-A077-00B2A65D8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339" y="995143"/>
            <a:ext cx="1190420" cy="11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958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11631"/>
      </a:accent1>
      <a:accent2>
        <a:srgbClr val="11698C"/>
      </a:accent2>
      <a:accent3>
        <a:srgbClr val="8FE2F7"/>
      </a:accent3>
      <a:accent4>
        <a:srgbClr val="BEC8F5"/>
      </a:accent4>
      <a:accent5>
        <a:srgbClr val="9249A6"/>
      </a:accent5>
      <a:accent6>
        <a:srgbClr val="FFAE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Lincoln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9700"/>
      </a:accent1>
      <a:accent2>
        <a:srgbClr val="92C82A"/>
      </a:accent2>
      <a:accent3>
        <a:srgbClr val="48535B"/>
      </a:accent3>
      <a:accent4>
        <a:srgbClr val="939598"/>
      </a:accent4>
      <a:accent5>
        <a:srgbClr val="51A1CF"/>
      </a:accent5>
      <a:accent6>
        <a:srgbClr val="E0792E"/>
      </a:accent6>
      <a:hlink>
        <a:srgbClr val="008A77"/>
      </a:hlink>
      <a:folHlink>
        <a:srgbClr val="FDB933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39367</TotalTime>
  <Words>581</Words>
  <Application>Microsoft Macintosh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Arial</vt:lpstr>
      <vt:lpstr>Comic Sans MS</vt:lpstr>
      <vt:lpstr>DistrictPro-Book</vt:lpstr>
      <vt:lpstr>Helvetica</vt:lpstr>
      <vt:lpstr>News Gothic MT</vt:lpstr>
      <vt:lpstr>Noto Sans Oriya</vt:lpstr>
      <vt:lpstr>Segoe UI</vt:lpstr>
      <vt:lpstr>Wingdings</vt:lpstr>
      <vt:lpstr>Simple Light</vt:lpstr>
      <vt:lpstr>Blank Presentation</vt:lpstr>
      <vt:lpstr>Talking the Talk: Making Research Understandable</vt:lpstr>
      <vt:lpstr>AEFP! </vt:lpstr>
      <vt:lpstr>School Finance Policy Workshop Series</vt:lpstr>
      <vt:lpstr>Hari Sevugan</vt:lpstr>
      <vt:lpstr>Bethany Little</vt:lpstr>
      <vt:lpstr>Time to Practice!</vt:lpstr>
      <vt:lpstr>Candelaria &amp; colleagues (2024)</vt:lpstr>
      <vt:lpstr>AEFP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EdFund</dc:title>
  <dc:creator>Rebecca Sibilia</dc:creator>
  <cp:lastModifiedBy>Shrien Alshabasy</cp:lastModifiedBy>
  <cp:revision>78</cp:revision>
  <dcterms:modified xsi:type="dcterms:W3CDTF">2026-02-19T21:51:49Z</dcterms:modified>
</cp:coreProperties>
</file>